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694" r:id="rId2"/>
    <p:sldMasterId id="2147483700" r:id="rId3"/>
  </p:sldMasterIdLst>
  <p:notesMasterIdLst>
    <p:notesMasterId r:id="rId17"/>
  </p:notesMasterIdLst>
  <p:handoutMasterIdLst>
    <p:handoutMasterId r:id="rId18"/>
  </p:handoutMasterIdLst>
  <p:sldIdLst>
    <p:sldId id="256" r:id="rId4"/>
    <p:sldId id="375" r:id="rId5"/>
    <p:sldId id="386" r:id="rId6"/>
    <p:sldId id="387" r:id="rId7"/>
    <p:sldId id="390" r:id="rId8"/>
    <p:sldId id="370" r:id="rId9"/>
    <p:sldId id="374" r:id="rId10"/>
    <p:sldId id="391" r:id="rId11"/>
    <p:sldId id="392" r:id="rId12"/>
    <p:sldId id="393" r:id="rId13"/>
    <p:sldId id="371" r:id="rId14"/>
    <p:sldId id="394" r:id="rId15"/>
    <p:sldId id="395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65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428DA"/>
    <a:srgbClr val="CC0000"/>
    <a:srgbClr val="FFCC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105" d="100"/>
          <a:sy n="105" d="100"/>
        </p:scale>
        <p:origin x="-1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4804E-4437-44B6-9EC3-5350DFDF12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8F5A23-3A8F-4C33-8A35-C6B8D83AB380}">
      <dgm:prSet phldrT="[Text]" custT="1"/>
      <dgm:spPr>
        <a:solidFill>
          <a:srgbClr val="FFC000"/>
        </a:solidFill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800" b="1" dirty="0" smtClean="0"/>
        </a:p>
        <a:p>
          <a:r>
            <a:rPr lang="en-US" sz="1200" b="1" dirty="0" smtClean="0"/>
            <a:t>Tier 3</a:t>
          </a:r>
        </a:p>
        <a:p>
          <a:r>
            <a:rPr lang="en-US" sz="1200" b="1" dirty="0" smtClean="0"/>
            <a:t>High Risk </a:t>
          </a:r>
        </a:p>
        <a:p>
          <a:r>
            <a:rPr lang="en-US" sz="1200" b="1" dirty="0" smtClean="0"/>
            <a:t>– Multiple Chronic</a:t>
          </a:r>
        </a:p>
        <a:p>
          <a:r>
            <a:rPr lang="en-US" sz="1200" b="1" dirty="0" smtClean="0"/>
            <a:t>Condition</a:t>
          </a:r>
        </a:p>
        <a:p>
          <a:r>
            <a:rPr lang="en-US" sz="1200" b="1" dirty="0" smtClean="0"/>
            <a:t>Patients</a:t>
          </a:r>
          <a:endParaRPr lang="en-US" sz="1200" b="1" dirty="0"/>
        </a:p>
      </dgm:t>
    </dgm:pt>
    <dgm:pt modelId="{B13FF36A-ADC3-47E0-8CC5-96500090E3BB}" type="parTrans" cxnId="{AC6F6345-5BE2-4C30-85F1-E1B77C631B71}">
      <dgm:prSet/>
      <dgm:spPr/>
      <dgm:t>
        <a:bodyPr/>
        <a:lstStyle/>
        <a:p>
          <a:endParaRPr lang="en-US"/>
        </a:p>
      </dgm:t>
    </dgm:pt>
    <dgm:pt modelId="{784FCF80-2661-4E1C-840D-7C6D79BC6771}" type="sibTrans" cxnId="{AC6F6345-5BE2-4C30-85F1-E1B77C631B71}">
      <dgm:prSet/>
      <dgm:spPr/>
      <dgm:t>
        <a:bodyPr/>
        <a:lstStyle/>
        <a:p>
          <a:endParaRPr lang="en-US"/>
        </a:p>
      </dgm:t>
    </dgm:pt>
    <dgm:pt modelId="{20DB857E-31EF-44CD-9723-BE926BBF8B95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/>
            <a:t>Tier 2 </a:t>
          </a:r>
        </a:p>
        <a:p>
          <a:r>
            <a:rPr lang="en-US" sz="1600" b="1" dirty="0" smtClean="0"/>
            <a:t>Rising Risk Patients</a:t>
          </a:r>
          <a:endParaRPr lang="en-US" sz="1600" b="1" dirty="0"/>
        </a:p>
      </dgm:t>
    </dgm:pt>
    <dgm:pt modelId="{4E119E3C-8A5D-4617-9D24-A015A1418F90}" type="parTrans" cxnId="{0AEED269-40E2-470E-A6F9-C6841FB53B0B}">
      <dgm:prSet/>
      <dgm:spPr/>
      <dgm:t>
        <a:bodyPr/>
        <a:lstStyle/>
        <a:p>
          <a:endParaRPr lang="en-US"/>
        </a:p>
      </dgm:t>
    </dgm:pt>
    <dgm:pt modelId="{6EE67C32-A04B-46F5-A184-0702B2B9F35B}" type="sibTrans" cxnId="{0AEED269-40E2-470E-A6F9-C6841FB53B0B}">
      <dgm:prSet/>
      <dgm:spPr/>
      <dgm:t>
        <a:bodyPr/>
        <a:lstStyle/>
        <a:p>
          <a:endParaRPr lang="en-US"/>
        </a:p>
      </dgm:t>
    </dgm:pt>
    <dgm:pt modelId="{41F3541A-C12F-4882-A291-D0947ED63558}">
      <dgm:prSet phldrT="[Text]" custT="1"/>
      <dgm:spPr>
        <a:solidFill>
          <a:schemeClr val="accent5">
            <a:lumMod val="7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Tier 1</a:t>
          </a:r>
        </a:p>
        <a:p>
          <a:r>
            <a:rPr lang="en-US" sz="2000" b="1" dirty="0" smtClean="0">
              <a:solidFill>
                <a:schemeClr val="bg1"/>
              </a:solidFill>
            </a:rPr>
            <a:t>Low</a:t>
          </a:r>
          <a:r>
            <a:rPr lang="en-US" sz="1800" b="1" dirty="0" smtClean="0">
              <a:solidFill>
                <a:schemeClr val="bg1"/>
              </a:solidFill>
            </a:rPr>
            <a:t> Risk Patients</a:t>
          </a:r>
        </a:p>
      </dgm:t>
    </dgm:pt>
    <dgm:pt modelId="{D7B8124F-AB7B-479A-AE76-8071301D7126}" type="parTrans" cxnId="{B0A137BD-250C-4376-8B64-B26072BBB079}">
      <dgm:prSet/>
      <dgm:spPr/>
      <dgm:t>
        <a:bodyPr/>
        <a:lstStyle/>
        <a:p>
          <a:endParaRPr lang="en-US"/>
        </a:p>
      </dgm:t>
    </dgm:pt>
    <dgm:pt modelId="{6D657EEF-E5A2-4F57-BC18-A10DE7F9F5C1}" type="sibTrans" cxnId="{B0A137BD-250C-4376-8B64-B26072BBB079}">
      <dgm:prSet/>
      <dgm:spPr/>
      <dgm:t>
        <a:bodyPr/>
        <a:lstStyle/>
        <a:p>
          <a:endParaRPr lang="en-US"/>
        </a:p>
      </dgm:t>
    </dgm:pt>
    <dgm:pt modelId="{CFC443B5-F03F-4F14-9F2F-FACCB0976FC7}" type="pres">
      <dgm:prSet presAssocID="{F154804E-4437-44B6-9EC3-5350DFDF1274}" presName="Name0" presStyleCnt="0">
        <dgm:presLayoutVars>
          <dgm:dir/>
          <dgm:animLvl val="lvl"/>
          <dgm:resizeHandles val="exact"/>
        </dgm:presLayoutVars>
      </dgm:prSet>
      <dgm:spPr/>
    </dgm:pt>
    <dgm:pt modelId="{F0911DC8-F531-4F43-8CEE-74B5B5FEAC02}" type="pres">
      <dgm:prSet presAssocID="{228F5A23-3A8F-4C33-8A35-C6B8D83AB380}" presName="Name8" presStyleCnt="0"/>
      <dgm:spPr/>
    </dgm:pt>
    <dgm:pt modelId="{E6D387C3-C3DE-4D99-99E5-88CEF505496A}" type="pres">
      <dgm:prSet presAssocID="{228F5A23-3A8F-4C33-8A35-C6B8D83AB3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6647E-28D5-40C4-AA88-9BA1F7A4F9A5}" type="pres">
      <dgm:prSet presAssocID="{228F5A23-3A8F-4C33-8A35-C6B8D83AB3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F1B7A-875A-404F-97CB-AA6CC447D8CD}" type="pres">
      <dgm:prSet presAssocID="{20DB857E-31EF-44CD-9723-BE926BBF8B95}" presName="Name8" presStyleCnt="0"/>
      <dgm:spPr/>
    </dgm:pt>
    <dgm:pt modelId="{324F92B5-3411-43BD-83BF-2002BA65E82E}" type="pres">
      <dgm:prSet presAssocID="{20DB857E-31EF-44CD-9723-BE926BBF8B9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855FB-F844-4B61-BEDC-F8C0246409CE}" type="pres">
      <dgm:prSet presAssocID="{20DB857E-31EF-44CD-9723-BE926BBF8B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8517A-C55D-4F39-8AC8-2C5E3EE85E80}" type="pres">
      <dgm:prSet presAssocID="{41F3541A-C12F-4882-A291-D0947ED63558}" presName="Name8" presStyleCnt="0"/>
      <dgm:spPr/>
    </dgm:pt>
    <dgm:pt modelId="{5C69A7EB-AE28-4819-BA61-C68E199FB429}" type="pres">
      <dgm:prSet presAssocID="{41F3541A-C12F-4882-A291-D0947ED6355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0438B-2317-4065-A63F-DC8D464EEC3C}" type="pres">
      <dgm:prSet presAssocID="{41F3541A-C12F-4882-A291-D0947ED635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137BD-250C-4376-8B64-B26072BBB079}" srcId="{F154804E-4437-44B6-9EC3-5350DFDF1274}" destId="{41F3541A-C12F-4882-A291-D0947ED63558}" srcOrd="2" destOrd="0" parTransId="{D7B8124F-AB7B-479A-AE76-8071301D7126}" sibTransId="{6D657EEF-E5A2-4F57-BC18-A10DE7F9F5C1}"/>
    <dgm:cxn modelId="{1497B94D-12EE-44EE-B269-EB487774CB8E}" type="presOf" srcId="{F154804E-4437-44B6-9EC3-5350DFDF1274}" destId="{CFC443B5-F03F-4F14-9F2F-FACCB0976FC7}" srcOrd="0" destOrd="0" presId="urn:microsoft.com/office/officeart/2005/8/layout/pyramid1"/>
    <dgm:cxn modelId="{AC6F6345-5BE2-4C30-85F1-E1B77C631B71}" srcId="{F154804E-4437-44B6-9EC3-5350DFDF1274}" destId="{228F5A23-3A8F-4C33-8A35-C6B8D83AB380}" srcOrd="0" destOrd="0" parTransId="{B13FF36A-ADC3-47E0-8CC5-96500090E3BB}" sibTransId="{784FCF80-2661-4E1C-840D-7C6D79BC6771}"/>
    <dgm:cxn modelId="{3431A3E1-9024-410A-AE44-7699ABD17940}" type="presOf" srcId="{41F3541A-C12F-4882-A291-D0947ED63558}" destId="{5C69A7EB-AE28-4819-BA61-C68E199FB429}" srcOrd="0" destOrd="0" presId="urn:microsoft.com/office/officeart/2005/8/layout/pyramid1"/>
    <dgm:cxn modelId="{FC4FF429-D2EC-43A9-B62F-F41BF3AA9865}" type="presOf" srcId="{228F5A23-3A8F-4C33-8A35-C6B8D83AB380}" destId="{E6D387C3-C3DE-4D99-99E5-88CEF505496A}" srcOrd="0" destOrd="0" presId="urn:microsoft.com/office/officeart/2005/8/layout/pyramid1"/>
    <dgm:cxn modelId="{17AB4D69-682C-4076-9BE5-04B9BFD7246C}" type="presOf" srcId="{228F5A23-3A8F-4C33-8A35-C6B8D83AB380}" destId="{F6C6647E-28D5-40C4-AA88-9BA1F7A4F9A5}" srcOrd="1" destOrd="0" presId="urn:microsoft.com/office/officeart/2005/8/layout/pyramid1"/>
    <dgm:cxn modelId="{E2089261-BBF5-471B-ABEA-B1CD4C9F0974}" type="presOf" srcId="{41F3541A-C12F-4882-A291-D0947ED63558}" destId="{C6A0438B-2317-4065-A63F-DC8D464EEC3C}" srcOrd="1" destOrd="0" presId="urn:microsoft.com/office/officeart/2005/8/layout/pyramid1"/>
    <dgm:cxn modelId="{0AEED269-40E2-470E-A6F9-C6841FB53B0B}" srcId="{F154804E-4437-44B6-9EC3-5350DFDF1274}" destId="{20DB857E-31EF-44CD-9723-BE926BBF8B95}" srcOrd="1" destOrd="0" parTransId="{4E119E3C-8A5D-4617-9D24-A015A1418F90}" sibTransId="{6EE67C32-A04B-46F5-A184-0702B2B9F35B}"/>
    <dgm:cxn modelId="{8465B261-86C8-4499-B7A5-CDA26ED16D17}" type="presOf" srcId="{20DB857E-31EF-44CD-9723-BE926BBF8B95}" destId="{247855FB-F844-4B61-BEDC-F8C0246409CE}" srcOrd="1" destOrd="0" presId="urn:microsoft.com/office/officeart/2005/8/layout/pyramid1"/>
    <dgm:cxn modelId="{656E44C2-1AA2-4BF5-9331-AEC6F8A563FA}" type="presOf" srcId="{20DB857E-31EF-44CD-9723-BE926BBF8B95}" destId="{324F92B5-3411-43BD-83BF-2002BA65E82E}" srcOrd="0" destOrd="0" presId="urn:microsoft.com/office/officeart/2005/8/layout/pyramid1"/>
    <dgm:cxn modelId="{AE32F902-291D-423D-88E1-E69B7A6D04A7}" type="presParOf" srcId="{CFC443B5-F03F-4F14-9F2F-FACCB0976FC7}" destId="{F0911DC8-F531-4F43-8CEE-74B5B5FEAC02}" srcOrd="0" destOrd="0" presId="urn:microsoft.com/office/officeart/2005/8/layout/pyramid1"/>
    <dgm:cxn modelId="{C133027E-D33F-41CC-8FCE-702F21386624}" type="presParOf" srcId="{F0911DC8-F531-4F43-8CEE-74B5B5FEAC02}" destId="{E6D387C3-C3DE-4D99-99E5-88CEF505496A}" srcOrd="0" destOrd="0" presId="urn:microsoft.com/office/officeart/2005/8/layout/pyramid1"/>
    <dgm:cxn modelId="{4D817C62-142A-4E6F-BE28-A02A3BDEC045}" type="presParOf" srcId="{F0911DC8-F531-4F43-8CEE-74B5B5FEAC02}" destId="{F6C6647E-28D5-40C4-AA88-9BA1F7A4F9A5}" srcOrd="1" destOrd="0" presId="urn:microsoft.com/office/officeart/2005/8/layout/pyramid1"/>
    <dgm:cxn modelId="{B268841E-1AC0-4E53-9DE6-7737CA7E86AA}" type="presParOf" srcId="{CFC443B5-F03F-4F14-9F2F-FACCB0976FC7}" destId="{B50F1B7A-875A-404F-97CB-AA6CC447D8CD}" srcOrd="1" destOrd="0" presId="urn:microsoft.com/office/officeart/2005/8/layout/pyramid1"/>
    <dgm:cxn modelId="{83D42BF7-16BF-4A05-8AC9-C442B0872692}" type="presParOf" srcId="{B50F1B7A-875A-404F-97CB-AA6CC447D8CD}" destId="{324F92B5-3411-43BD-83BF-2002BA65E82E}" srcOrd="0" destOrd="0" presId="urn:microsoft.com/office/officeart/2005/8/layout/pyramid1"/>
    <dgm:cxn modelId="{B91CEFB3-9396-4624-80C8-A71CBFF661C0}" type="presParOf" srcId="{B50F1B7A-875A-404F-97CB-AA6CC447D8CD}" destId="{247855FB-F844-4B61-BEDC-F8C0246409CE}" srcOrd="1" destOrd="0" presId="urn:microsoft.com/office/officeart/2005/8/layout/pyramid1"/>
    <dgm:cxn modelId="{BA4D56BF-2FD5-41B5-B629-F5898D335B82}" type="presParOf" srcId="{CFC443B5-F03F-4F14-9F2F-FACCB0976FC7}" destId="{70F8517A-C55D-4F39-8AC8-2C5E3EE85E80}" srcOrd="2" destOrd="0" presId="urn:microsoft.com/office/officeart/2005/8/layout/pyramid1"/>
    <dgm:cxn modelId="{D859D119-BE36-41A8-A3A9-864C4D45FFCC}" type="presParOf" srcId="{70F8517A-C55D-4F39-8AC8-2C5E3EE85E80}" destId="{5C69A7EB-AE28-4819-BA61-C68E199FB429}" srcOrd="0" destOrd="0" presId="urn:microsoft.com/office/officeart/2005/8/layout/pyramid1"/>
    <dgm:cxn modelId="{8BDB61E5-467E-4A78-A04C-D68661C71C0E}" type="presParOf" srcId="{70F8517A-C55D-4F39-8AC8-2C5E3EE85E80}" destId="{C6A0438B-2317-4065-A63F-DC8D464EEC3C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DA6AA-96A9-422F-AB2C-FA55577A99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87D5C-79A3-4B68-9099-2353BA5B492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Fiscal 2017</a:t>
          </a:r>
          <a:endParaRPr lang="en-US" dirty="0"/>
        </a:p>
      </dgm:t>
    </dgm:pt>
    <dgm:pt modelId="{924A5E3A-87B4-4F65-9326-FF65BD0919E0}" type="parTrans" cxnId="{9C6720ED-E5E9-4A46-B65A-1F37F230287F}">
      <dgm:prSet/>
      <dgm:spPr/>
      <dgm:t>
        <a:bodyPr/>
        <a:lstStyle/>
        <a:p>
          <a:endParaRPr lang="en-US"/>
        </a:p>
      </dgm:t>
    </dgm:pt>
    <dgm:pt modelId="{755255CD-68FF-4F24-92D0-519E80580110}" type="sibTrans" cxnId="{9C6720ED-E5E9-4A46-B65A-1F37F230287F}">
      <dgm:prSet/>
      <dgm:spPr/>
      <dgm:t>
        <a:bodyPr/>
        <a:lstStyle/>
        <a:p>
          <a:endParaRPr lang="en-US"/>
        </a:p>
      </dgm:t>
    </dgm:pt>
    <dgm:pt modelId="{91859B1B-FF32-4A7E-80A1-447FD7666DE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Sept 2016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Groundbreaking and demolition of Gatch Building and site preparation</a:t>
          </a:r>
        </a:p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Begin construction (18-24 months)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7ABFC-E09D-4807-9C8E-AA66A8948E9E}" type="parTrans" cxnId="{66E08D14-4A7A-4AD2-9C3F-1C8097C240F2}">
      <dgm:prSet/>
      <dgm:spPr/>
      <dgm:t>
        <a:bodyPr/>
        <a:lstStyle/>
        <a:p>
          <a:endParaRPr lang="en-US"/>
        </a:p>
      </dgm:t>
    </dgm:pt>
    <dgm:pt modelId="{501D8E8B-B159-4713-A5C1-27F1661B6EE5}" type="sibTrans" cxnId="{66E08D14-4A7A-4AD2-9C3F-1C8097C240F2}">
      <dgm:prSet/>
      <dgm:spPr/>
      <dgm:t>
        <a:bodyPr/>
        <a:lstStyle/>
        <a:p>
          <a:endParaRPr lang="en-US"/>
        </a:p>
      </dgm:t>
    </dgm:pt>
    <dgm:pt modelId="{DA4311BA-1B33-4BC3-A480-064EA76A0ED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Fiscal 2018</a:t>
          </a:r>
          <a:endParaRPr lang="en-US" dirty="0"/>
        </a:p>
      </dgm:t>
    </dgm:pt>
    <dgm:pt modelId="{FD141321-CDE7-467C-966B-3259B5B888E3}" type="parTrans" cxnId="{9517F1E0-A3AB-4FCF-B040-4954AD8E006C}">
      <dgm:prSet/>
      <dgm:spPr/>
      <dgm:t>
        <a:bodyPr/>
        <a:lstStyle/>
        <a:p>
          <a:endParaRPr lang="en-US"/>
        </a:p>
      </dgm:t>
    </dgm:pt>
    <dgm:pt modelId="{29E80E65-D0B6-484A-8228-64182C70B147}" type="sibTrans" cxnId="{9517F1E0-A3AB-4FCF-B040-4954AD8E006C}">
      <dgm:prSet/>
      <dgm:spPr/>
      <dgm:t>
        <a:bodyPr/>
        <a:lstStyle/>
        <a:p>
          <a:endParaRPr lang="en-US"/>
        </a:p>
      </dgm:t>
    </dgm:pt>
    <dgm:pt modelId="{15F64EEC-4578-4ED5-A17E-9884E461871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Construction period continues</a:t>
          </a:r>
        </a:p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completed Late Spring 2018</a:t>
          </a:r>
        </a:p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4C244-7C1F-4FFD-916B-04AE7CFB289F}" type="parTrans" cxnId="{52DAA2B6-D39C-4FF4-B1F2-DA9899D441F3}">
      <dgm:prSet/>
      <dgm:spPr/>
      <dgm:t>
        <a:bodyPr/>
        <a:lstStyle/>
        <a:p>
          <a:endParaRPr lang="en-US"/>
        </a:p>
      </dgm:t>
    </dgm:pt>
    <dgm:pt modelId="{93C422F7-B31A-4729-AD60-CE7E86F04E4A}" type="sibTrans" cxnId="{52DAA2B6-D39C-4FF4-B1F2-DA9899D441F3}">
      <dgm:prSet/>
      <dgm:spPr/>
      <dgm:t>
        <a:bodyPr/>
        <a:lstStyle/>
        <a:p>
          <a:endParaRPr lang="en-US"/>
        </a:p>
      </dgm:t>
    </dgm:pt>
    <dgm:pt modelId="{49036283-0F76-48DF-9647-BB29018563E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Fiscal 2019</a:t>
          </a:r>
          <a:endParaRPr lang="en-US" dirty="0"/>
        </a:p>
      </dgm:t>
    </dgm:pt>
    <dgm:pt modelId="{674BD164-4FFF-46BB-ACD9-58864F332207}" type="parTrans" cxnId="{A8FDDB5E-E707-466D-8247-849CB9250DE5}">
      <dgm:prSet/>
      <dgm:spPr/>
      <dgm:t>
        <a:bodyPr/>
        <a:lstStyle/>
        <a:p>
          <a:endParaRPr lang="en-US"/>
        </a:p>
      </dgm:t>
    </dgm:pt>
    <dgm:pt modelId="{21EAAFB1-679B-4E56-9BDA-C4E297CCBF5D}" type="sibTrans" cxnId="{A8FDDB5E-E707-466D-8247-849CB9250DE5}">
      <dgm:prSet/>
      <dgm:spPr/>
      <dgm:t>
        <a:bodyPr/>
        <a:lstStyle/>
        <a:p>
          <a:endParaRPr lang="en-US"/>
        </a:p>
      </dgm:t>
    </dgm:pt>
    <dgm:pt modelId="{E16BC2E3-1278-4BFE-8F7B-4B3239A7A18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Fully operational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8F84C-07EF-46AA-991D-0BFDAA597FC1}" type="parTrans" cxnId="{06635858-7610-4E4D-8A94-6E7EB76D49C0}">
      <dgm:prSet/>
      <dgm:spPr/>
      <dgm:t>
        <a:bodyPr/>
        <a:lstStyle/>
        <a:p>
          <a:endParaRPr lang="en-US"/>
        </a:p>
      </dgm:t>
    </dgm:pt>
    <dgm:pt modelId="{254B9BF6-D8A8-435A-959B-5DD4C5169336}" type="sibTrans" cxnId="{06635858-7610-4E4D-8A94-6E7EB76D49C0}">
      <dgm:prSet/>
      <dgm:spPr/>
      <dgm:t>
        <a:bodyPr/>
        <a:lstStyle/>
        <a:p>
          <a:endParaRPr lang="en-US"/>
        </a:p>
      </dgm:t>
    </dgm:pt>
    <dgm:pt modelId="{80A1861F-5888-4F2F-97AC-3BF4D93DC23F}" type="pres">
      <dgm:prSet presAssocID="{3ACDA6AA-96A9-422F-AB2C-FA55577A99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7DEE6B-3D68-4972-B850-19A1C485F663}" type="pres">
      <dgm:prSet presAssocID="{51787D5C-79A3-4B68-9099-2353BA5B492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13647-5DE2-4FC6-A74B-917B13D9C294}" type="pres">
      <dgm:prSet presAssocID="{51787D5C-79A3-4B68-9099-2353BA5B492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942BB-3D1E-40A7-9183-1BB1A5DCCD40}" type="pres">
      <dgm:prSet presAssocID="{DA4311BA-1B33-4BC3-A480-064EA76A0EDB}" presName="parentText2" presStyleLbl="node1" presStyleIdx="1" presStyleCnt="3" custLinFactNeighborX="-1156" custLinFactNeighborY="-386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B7C46-F694-41BF-8282-0AD160C048D2}" type="pres">
      <dgm:prSet presAssocID="{DA4311BA-1B33-4BC3-A480-064EA76A0ED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97EC-C3D3-46C6-A292-AC5C61CC9EB2}" type="pres">
      <dgm:prSet presAssocID="{49036283-0F76-48DF-9647-BB29018563ED}" presName="parentText3" presStyleLbl="node1" presStyleIdx="2" presStyleCnt="3" custLinFactNeighborX="-160" custLinFactNeighborY="33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8EC3C-7F8E-4085-BB97-89EF7A3B3798}" type="pres">
      <dgm:prSet presAssocID="{49036283-0F76-48DF-9647-BB29018563E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D3449-FE6A-4EF0-B661-03F6FA41BAE4}" type="presOf" srcId="{DA4311BA-1B33-4BC3-A480-064EA76A0EDB}" destId="{78D942BB-3D1E-40A7-9183-1BB1A5DCCD40}" srcOrd="0" destOrd="0" presId="urn:microsoft.com/office/officeart/2009/3/layout/IncreasingArrowsProcess"/>
    <dgm:cxn modelId="{06635858-7610-4E4D-8A94-6E7EB76D49C0}" srcId="{49036283-0F76-48DF-9647-BB29018563ED}" destId="{E16BC2E3-1278-4BFE-8F7B-4B3239A7A187}" srcOrd="0" destOrd="0" parTransId="{17A8F84C-07EF-46AA-991D-0BFDAA597FC1}" sibTransId="{254B9BF6-D8A8-435A-959B-5DD4C5169336}"/>
    <dgm:cxn modelId="{9517F1E0-A3AB-4FCF-B040-4954AD8E006C}" srcId="{3ACDA6AA-96A9-422F-AB2C-FA55577A992B}" destId="{DA4311BA-1B33-4BC3-A480-064EA76A0EDB}" srcOrd="1" destOrd="0" parTransId="{FD141321-CDE7-467C-966B-3259B5B888E3}" sibTransId="{29E80E65-D0B6-484A-8228-64182C70B147}"/>
    <dgm:cxn modelId="{3A59EF74-21DD-47C9-A235-1A7A24E2A7A7}" type="presOf" srcId="{15F64EEC-4578-4ED5-A17E-9884E461871C}" destId="{959B7C46-F694-41BF-8282-0AD160C048D2}" srcOrd="0" destOrd="0" presId="urn:microsoft.com/office/officeart/2009/3/layout/IncreasingArrowsProcess"/>
    <dgm:cxn modelId="{BCE1F620-7CE7-4B44-9CC0-295A536A37C1}" type="presOf" srcId="{3ACDA6AA-96A9-422F-AB2C-FA55577A992B}" destId="{80A1861F-5888-4F2F-97AC-3BF4D93DC23F}" srcOrd="0" destOrd="0" presId="urn:microsoft.com/office/officeart/2009/3/layout/IncreasingArrowsProcess"/>
    <dgm:cxn modelId="{B87F46F1-820E-47E6-8AA7-36A7FEC66DAF}" type="presOf" srcId="{49036283-0F76-48DF-9647-BB29018563ED}" destId="{512A97EC-C3D3-46C6-A292-AC5C61CC9EB2}" srcOrd="0" destOrd="0" presId="urn:microsoft.com/office/officeart/2009/3/layout/IncreasingArrowsProcess"/>
    <dgm:cxn modelId="{6AAEC47C-DCB3-4027-855C-4F2DAEAC6345}" type="presOf" srcId="{51787D5C-79A3-4B68-9099-2353BA5B4923}" destId="{077DEE6B-3D68-4972-B850-19A1C485F663}" srcOrd="0" destOrd="0" presId="urn:microsoft.com/office/officeart/2009/3/layout/IncreasingArrowsProcess"/>
    <dgm:cxn modelId="{52DAA2B6-D39C-4FF4-B1F2-DA9899D441F3}" srcId="{DA4311BA-1B33-4BC3-A480-064EA76A0EDB}" destId="{15F64EEC-4578-4ED5-A17E-9884E461871C}" srcOrd="0" destOrd="0" parTransId="{1574C244-7C1F-4FFD-916B-04AE7CFB289F}" sibTransId="{93C422F7-B31A-4729-AD60-CE7E86F04E4A}"/>
    <dgm:cxn modelId="{89C1399E-D335-42E0-89DA-947FDE389AFF}" type="presOf" srcId="{91859B1B-FF32-4A7E-80A1-447FD7666DE3}" destId="{E6613647-5DE2-4FC6-A74B-917B13D9C294}" srcOrd="0" destOrd="0" presId="urn:microsoft.com/office/officeart/2009/3/layout/IncreasingArrowsProcess"/>
    <dgm:cxn modelId="{66E08D14-4A7A-4AD2-9C3F-1C8097C240F2}" srcId="{51787D5C-79A3-4B68-9099-2353BA5B4923}" destId="{91859B1B-FF32-4A7E-80A1-447FD7666DE3}" srcOrd="0" destOrd="0" parTransId="{5F87ABFC-E09D-4807-9C8E-AA66A8948E9E}" sibTransId="{501D8E8B-B159-4713-A5C1-27F1661B6EE5}"/>
    <dgm:cxn modelId="{A8FDDB5E-E707-466D-8247-849CB9250DE5}" srcId="{3ACDA6AA-96A9-422F-AB2C-FA55577A992B}" destId="{49036283-0F76-48DF-9647-BB29018563ED}" srcOrd="2" destOrd="0" parTransId="{674BD164-4FFF-46BB-ACD9-58864F332207}" sibTransId="{21EAAFB1-679B-4E56-9BDA-C4E297CCBF5D}"/>
    <dgm:cxn modelId="{88488BE5-D70D-42C8-973A-0FEAFEB48F37}" type="presOf" srcId="{E16BC2E3-1278-4BFE-8F7B-4B3239A7A187}" destId="{F6C8EC3C-7F8E-4085-BB97-89EF7A3B3798}" srcOrd="0" destOrd="0" presId="urn:microsoft.com/office/officeart/2009/3/layout/IncreasingArrowsProcess"/>
    <dgm:cxn modelId="{9C6720ED-E5E9-4A46-B65A-1F37F230287F}" srcId="{3ACDA6AA-96A9-422F-AB2C-FA55577A992B}" destId="{51787D5C-79A3-4B68-9099-2353BA5B4923}" srcOrd="0" destOrd="0" parTransId="{924A5E3A-87B4-4F65-9326-FF65BD0919E0}" sibTransId="{755255CD-68FF-4F24-92D0-519E80580110}"/>
    <dgm:cxn modelId="{52BF2F5D-EE79-4B03-AC19-89F9EABA3D14}" type="presParOf" srcId="{80A1861F-5888-4F2F-97AC-3BF4D93DC23F}" destId="{077DEE6B-3D68-4972-B850-19A1C485F663}" srcOrd="0" destOrd="0" presId="urn:microsoft.com/office/officeart/2009/3/layout/IncreasingArrowsProcess"/>
    <dgm:cxn modelId="{6F14DBF6-62A3-40D6-971D-BA7F9CC3E6C4}" type="presParOf" srcId="{80A1861F-5888-4F2F-97AC-3BF4D93DC23F}" destId="{E6613647-5DE2-4FC6-A74B-917B13D9C294}" srcOrd="1" destOrd="0" presId="urn:microsoft.com/office/officeart/2009/3/layout/IncreasingArrowsProcess"/>
    <dgm:cxn modelId="{B89EBE33-7424-4660-AB05-2FE458BC5594}" type="presParOf" srcId="{80A1861F-5888-4F2F-97AC-3BF4D93DC23F}" destId="{78D942BB-3D1E-40A7-9183-1BB1A5DCCD40}" srcOrd="2" destOrd="0" presId="urn:microsoft.com/office/officeart/2009/3/layout/IncreasingArrowsProcess"/>
    <dgm:cxn modelId="{10DF62A2-7667-4324-84A4-07C1A4749946}" type="presParOf" srcId="{80A1861F-5888-4F2F-97AC-3BF4D93DC23F}" destId="{959B7C46-F694-41BF-8282-0AD160C048D2}" srcOrd="3" destOrd="0" presId="urn:microsoft.com/office/officeart/2009/3/layout/IncreasingArrowsProcess"/>
    <dgm:cxn modelId="{6019E2B1-CBB0-47B5-BFFF-2AF5817A3DBE}" type="presParOf" srcId="{80A1861F-5888-4F2F-97AC-3BF4D93DC23F}" destId="{512A97EC-C3D3-46C6-A292-AC5C61CC9EB2}" srcOrd="4" destOrd="0" presId="urn:microsoft.com/office/officeart/2009/3/layout/IncreasingArrowsProcess"/>
    <dgm:cxn modelId="{FACB9728-365B-4339-94D5-A6E881A09C6F}" type="presParOf" srcId="{80A1861F-5888-4F2F-97AC-3BF4D93DC23F}" destId="{F6C8EC3C-7F8E-4085-BB97-89EF7A3B379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D387C3-C3DE-4D99-99E5-88CEF505496A}">
      <dsp:nvSpPr>
        <dsp:cNvPr id="0" name=""/>
        <dsp:cNvSpPr/>
      </dsp:nvSpPr>
      <dsp:spPr>
        <a:xfrm>
          <a:off x="2129117" y="0"/>
          <a:ext cx="2129117" cy="1676323"/>
        </a:xfrm>
        <a:prstGeom prst="trapezoid">
          <a:avLst>
            <a:gd name="adj" fmla="val 63506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Tier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High Risk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– Multiple Chronic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Condition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Patients</a:t>
          </a:r>
          <a:endParaRPr lang="en-US" sz="1200" b="1" kern="1200" dirty="0"/>
        </a:p>
      </dsp:txBody>
      <dsp:txXfrm>
        <a:off x="2129117" y="0"/>
        <a:ext cx="2129117" cy="1676323"/>
      </dsp:txXfrm>
    </dsp:sp>
    <dsp:sp modelId="{324F92B5-3411-43BD-83BF-2002BA65E82E}">
      <dsp:nvSpPr>
        <dsp:cNvPr id="0" name=""/>
        <dsp:cNvSpPr/>
      </dsp:nvSpPr>
      <dsp:spPr>
        <a:xfrm>
          <a:off x="1064558" y="1676323"/>
          <a:ext cx="4258235" cy="1676323"/>
        </a:xfrm>
        <a:prstGeom prst="trapezoid">
          <a:avLst>
            <a:gd name="adj" fmla="val 63506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Tier 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Rising Risk Patients</a:t>
          </a:r>
          <a:endParaRPr lang="en-US" sz="1600" b="1" kern="1200" dirty="0"/>
        </a:p>
      </dsp:txBody>
      <dsp:txXfrm>
        <a:off x="1809750" y="1676323"/>
        <a:ext cx="2767852" cy="1676323"/>
      </dsp:txXfrm>
    </dsp:sp>
    <dsp:sp modelId="{5C69A7EB-AE28-4819-BA61-C68E199FB429}">
      <dsp:nvSpPr>
        <dsp:cNvPr id="0" name=""/>
        <dsp:cNvSpPr/>
      </dsp:nvSpPr>
      <dsp:spPr>
        <a:xfrm>
          <a:off x="0" y="3352646"/>
          <a:ext cx="6387353" cy="1676323"/>
        </a:xfrm>
        <a:prstGeom prst="trapezoid">
          <a:avLst>
            <a:gd name="adj" fmla="val 63506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Tier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Low</a:t>
          </a:r>
          <a:r>
            <a:rPr lang="en-US" sz="1800" b="1" kern="1200" dirty="0" smtClean="0">
              <a:solidFill>
                <a:schemeClr val="bg1"/>
              </a:solidFill>
            </a:rPr>
            <a:t> Risk Patients</a:t>
          </a:r>
        </a:p>
      </dsp:txBody>
      <dsp:txXfrm>
        <a:off x="1117786" y="3352646"/>
        <a:ext cx="4151779" cy="16763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DEE6B-3D68-4972-B850-19A1C485F663}">
      <dsp:nvSpPr>
        <dsp:cNvPr id="0" name=""/>
        <dsp:cNvSpPr/>
      </dsp:nvSpPr>
      <dsp:spPr>
        <a:xfrm>
          <a:off x="0" y="640280"/>
          <a:ext cx="7924800" cy="1154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3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Fiscal 2017</a:t>
          </a:r>
          <a:endParaRPr lang="en-US" sz="2300" kern="1200" dirty="0"/>
        </a:p>
      </dsp:txBody>
      <dsp:txXfrm>
        <a:off x="0" y="640280"/>
        <a:ext cx="7924800" cy="1154152"/>
      </dsp:txXfrm>
    </dsp:sp>
    <dsp:sp modelId="{E6613647-5DE2-4FC6-A74B-917B13D9C294}">
      <dsp:nvSpPr>
        <dsp:cNvPr id="0" name=""/>
        <dsp:cNvSpPr/>
      </dsp:nvSpPr>
      <dsp:spPr>
        <a:xfrm>
          <a:off x="0" y="1530299"/>
          <a:ext cx="2440838" cy="2223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Sept 2016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Groundbreaking and demolition of Gatch Building and site preparation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Begin construction (18-24 months)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30299"/>
        <a:ext cx="2440838" cy="2223323"/>
      </dsp:txXfrm>
    </dsp:sp>
    <dsp:sp modelId="{78D942BB-3D1E-40A7-9183-1BB1A5DCCD40}">
      <dsp:nvSpPr>
        <dsp:cNvPr id="0" name=""/>
        <dsp:cNvSpPr/>
      </dsp:nvSpPr>
      <dsp:spPr>
        <a:xfrm>
          <a:off x="2377443" y="980436"/>
          <a:ext cx="5483961" cy="1154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3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Fiscal 2018</a:t>
          </a:r>
          <a:endParaRPr lang="en-US" sz="2300" kern="1200" dirty="0"/>
        </a:p>
      </dsp:txBody>
      <dsp:txXfrm>
        <a:off x="2377443" y="980436"/>
        <a:ext cx="5483961" cy="1154152"/>
      </dsp:txXfrm>
    </dsp:sp>
    <dsp:sp modelId="{959B7C46-F694-41BF-8282-0AD160C048D2}">
      <dsp:nvSpPr>
        <dsp:cNvPr id="0" name=""/>
        <dsp:cNvSpPr/>
      </dsp:nvSpPr>
      <dsp:spPr>
        <a:xfrm>
          <a:off x="2440838" y="1915016"/>
          <a:ext cx="2440838" cy="2223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Construction period continues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completed Late Spring 2018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8" y="1915016"/>
        <a:ext cx="2440838" cy="2223323"/>
      </dsp:txXfrm>
    </dsp:sp>
    <dsp:sp modelId="{512A97EC-C3D3-46C6-A292-AC5C61CC9EB2}">
      <dsp:nvSpPr>
        <dsp:cNvPr id="0" name=""/>
        <dsp:cNvSpPr/>
      </dsp:nvSpPr>
      <dsp:spPr>
        <a:xfrm>
          <a:off x="4876807" y="1447802"/>
          <a:ext cx="3043123" cy="1154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322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Fiscal 2019</a:t>
          </a:r>
          <a:endParaRPr lang="en-US" sz="2300" kern="1200" dirty="0"/>
        </a:p>
      </dsp:txBody>
      <dsp:txXfrm>
        <a:off x="4876807" y="1447802"/>
        <a:ext cx="3043123" cy="1154152"/>
      </dsp:txXfrm>
    </dsp:sp>
    <dsp:sp modelId="{F6C8EC3C-7F8E-4085-BB97-89EF7A3B3798}">
      <dsp:nvSpPr>
        <dsp:cNvPr id="0" name=""/>
        <dsp:cNvSpPr/>
      </dsp:nvSpPr>
      <dsp:spPr>
        <a:xfrm>
          <a:off x="4881676" y="2299734"/>
          <a:ext cx="2440838" cy="2190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Fully operational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1676" y="2299734"/>
        <a:ext cx="2440838" cy="219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/>
                <a:cs typeface="ヒラギノ角ゴ ProN W3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fld id="{8DE080B0-4F41-4770-B06D-4F92FFBCF83D}" type="datetime1">
              <a:rPr lang="en-US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/>
                <a:cs typeface="ヒラギノ角ゴ ProN W3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C19FC5-145A-48BA-9E4D-B31B4D1D5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76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N W3"/>
                <a:cs typeface="ヒラギノ角ゴ ProN W3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N W3"/>
                <a:cs typeface="ヒラギノ角ゴ ProN W3"/>
              </a:defRPr>
            </a:lvl1pPr>
          </a:lstStyle>
          <a:p>
            <a:pPr>
              <a:defRPr/>
            </a:pPr>
            <a:fld id="{E6DF14BD-8496-4B36-B201-59F19D55ECAB}" type="datetime1">
              <a:rPr lang="en-US" altLang="en-US"/>
              <a:pPr>
                <a:defRPr/>
              </a:pPr>
              <a:t>5/12/2016</a:t>
            </a:fld>
            <a:endParaRPr lang="en-US" alt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N W3"/>
                <a:cs typeface="ヒラギノ角ゴ ProN W3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F23171-D201-483D-A3B1-6158B16B39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55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A770A-2C9F-4AB7-9456-3E72E6224F4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0534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23171-D201-483D-A3B1-6158B16B39E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510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23171-D201-483D-A3B1-6158B16B39E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505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772400" cy="2505075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i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34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400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5029200"/>
            <a:ext cx="7964488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0" i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37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954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CC0000"/>
                </a:solidFill>
                <a:latin typeface="+mj-lt"/>
              </a:defRPr>
            </a:lvl1pPr>
            <a:lvl2pPr marL="1588" indent="0">
              <a:spcBef>
                <a:spcPts val="1000"/>
              </a:spcBef>
              <a:buNone/>
              <a:defRPr sz="2000">
                <a:latin typeface="+mn-lt"/>
              </a:defRPr>
            </a:lvl2pPr>
            <a:lvl3pPr marL="455613" indent="-228600">
              <a:defRPr sz="2000" i="1">
                <a:solidFill>
                  <a:srgbClr val="CC0000"/>
                </a:solidFill>
                <a:latin typeface="+mn-lt"/>
              </a:defRPr>
            </a:lvl3pPr>
            <a:lvl4pPr marL="687388" indent="-228600">
              <a:defRPr b="0" i="0">
                <a:latin typeface="+mn-lt"/>
              </a:defRPr>
            </a:lvl4pPr>
            <a:lvl5pPr marL="684213" indent="-228600">
              <a:buFont typeface="Arial"/>
              <a:buChar char="•"/>
              <a:defRPr sz="1800">
                <a:solidFill>
                  <a:srgbClr val="CC000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22B1-3852-4094-8298-1D1A33356E81}" type="slidenum">
              <a:rPr 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635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676400"/>
            <a:ext cx="7924800" cy="419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CC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12954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85800" y="6019800"/>
            <a:ext cx="79248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CC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E12F-E778-4393-AC65-8B99A8F1E6FE}" type="slidenum">
              <a:rPr 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69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40C0-9722-4B68-B7C4-B1968EA2E5E0}" type="slidenum">
              <a:rPr 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069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A56C-68F8-4390-B4A6-5959B73C5971}" type="slidenum">
              <a:rPr 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97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65563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AB0CE93-20F5-46F6-B0CE-7F1C43E4071F}" type="slidenum">
              <a:rPr 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5712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65563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AB0CE93-20F5-46F6-B0CE-7F1C43E4071F}" type="slidenum">
              <a:rPr 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17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2200"/>
            </a:lvl1pPr>
            <a:lvl2pPr marL="419109" indent="0" algn="ctr">
              <a:buNone/>
              <a:defRPr sz="1800"/>
            </a:lvl2pPr>
            <a:lvl3pPr marL="838219" indent="0" algn="ctr">
              <a:buNone/>
              <a:defRPr sz="1700"/>
            </a:lvl3pPr>
            <a:lvl4pPr marL="1257329" indent="0" algn="ctr">
              <a:buNone/>
              <a:defRPr sz="1500"/>
            </a:lvl4pPr>
            <a:lvl5pPr marL="1676438" indent="0" algn="ctr">
              <a:buNone/>
              <a:defRPr sz="1500"/>
            </a:lvl5pPr>
            <a:lvl6pPr marL="2095548" indent="0" algn="ctr">
              <a:buNone/>
              <a:defRPr sz="1500"/>
            </a:lvl6pPr>
            <a:lvl7pPr marL="2514657" indent="0" algn="ctr">
              <a:buNone/>
              <a:defRPr sz="1500"/>
            </a:lvl7pPr>
            <a:lvl8pPr marL="2933767" indent="0" algn="ctr">
              <a:buNone/>
              <a:defRPr sz="1500"/>
            </a:lvl8pPr>
            <a:lvl9pPr marL="335287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8FA92E1-93A6-4A97-B375-766E27FECBEF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57150" tIns="28575" rIns="57150" bIns="28575"/>
          <a:lstStyle/>
          <a:p>
            <a:fld id="{E8034A69-2D19-4FAA-AC0A-9019D2D5E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6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UMM_Opt1-PPTa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i="1" kern="120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+mn-lt"/>
          <a:ea typeface="MS PGothic" pitchFamily="34" charset="-128"/>
          <a:cs typeface="Abadi MT Condensed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  <a:cs typeface="Abadi MT Condensed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  <a:cs typeface="Abadi MT Condensed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  <a:cs typeface="Abadi MT Condensed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  <a:cs typeface="Abadi MT Condensed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/>
          </a:p>
        </p:txBody>
      </p:sp>
      <p:sp>
        <p:nvSpPr>
          <p:cNvPr id="3075" name="Line 3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2225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6" name="Picture 8" descr="UMM_Opt1-PPTb-0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1588"/>
            <a:ext cx="9144001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400800"/>
            <a:ext cx="655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65" charset="-128"/>
                <a:sym typeface="Arial" panose="020B0604020202020204" pitchFamily="34" charset="0"/>
              </a:defRPr>
            </a:lvl9pPr>
          </a:lstStyle>
          <a:p>
            <a:pPr>
              <a:defRPr/>
            </a:pPr>
            <a:fld id="{0F42C0C5-9806-4437-973C-E89C7651C2C4}" type="slidenum">
              <a:rPr 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20" r:id="rId7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i="1" kern="120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337" y="2899232"/>
            <a:ext cx="8534400" cy="19013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3208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i="0" dirty="0" smtClean="0">
                <a:solidFill>
                  <a:srgbClr val="002060"/>
                </a:solidFill>
              </a:rPr>
              <a:t>Outpatient Center</a:t>
            </a:r>
            <a:endParaRPr lang="en-US" altLang="en-US" sz="2000" b="1" i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70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808038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0"/>
          <a:stretch/>
        </p:blipFill>
        <p:spPr bwMode="auto">
          <a:xfrm>
            <a:off x="152400" y="986971"/>
            <a:ext cx="7772400" cy="53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925"/>
          <p:cNvSpPr txBox="1"/>
          <p:nvPr/>
        </p:nvSpPr>
        <p:spPr>
          <a:xfrm>
            <a:off x="2666999" y="304800"/>
            <a:ext cx="636852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/>
            <a:r>
              <a:rPr lang="en-US" b="1" dirty="0" smtClean="0">
                <a:solidFill>
                  <a:schemeClr val="tx1"/>
                </a:solidFill>
                <a:latin typeface="+mn-lt"/>
                <a:cs typeface="Century Gothic"/>
              </a:rPr>
              <a:t>New Construction incorporates both </a:t>
            </a:r>
          </a:p>
          <a:p>
            <a:pPr marL="7938" algn="ctr"/>
            <a:r>
              <a:rPr lang="en-US" b="1" dirty="0" smtClean="0">
                <a:solidFill>
                  <a:schemeClr val="tx1"/>
                </a:solidFill>
                <a:latin typeface="+mn-lt"/>
                <a:cs typeface="Century Gothic"/>
              </a:rPr>
              <a:t>Clinical and Garage Expansion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1734456"/>
            <a:ext cx="2743201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Chronic Disease </a:t>
            </a:r>
            <a:r>
              <a:rPr lang="en-US" sz="1200" b="1" dirty="0" err="1" smtClean="0">
                <a:solidFill>
                  <a:srgbClr val="002060"/>
                </a:solidFill>
              </a:rPr>
              <a:t>Mngt</a:t>
            </a:r>
            <a:r>
              <a:rPr lang="en-US" sz="1200" b="1" dirty="0" smtClean="0">
                <a:solidFill>
                  <a:srgbClr val="002060"/>
                </a:solidFill>
              </a:rPr>
              <a:t>/Shell Space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133600"/>
            <a:ext cx="27432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Cardiology, Pulmonary, GI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14600"/>
            <a:ext cx="27432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Infectious Disease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895600"/>
            <a:ext cx="27432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Diabetes/Endocrinology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669971"/>
            <a:ext cx="2718183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Ambulatory Surgery/</a:t>
            </a:r>
            <a:r>
              <a:rPr lang="en-US" sz="1200" b="1" dirty="0" err="1" smtClean="0">
                <a:solidFill>
                  <a:srgbClr val="002060"/>
                </a:solidFill>
              </a:rPr>
              <a:t>Conf</a:t>
            </a:r>
            <a:r>
              <a:rPr lang="en-US" sz="1200" b="1" dirty="0" smtClean="0">
                <a:solidFill>
                  <a:srgbClr val="002060"/>
                </a:solidFill>
              </a:rPr>
              <a:t> Center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6248400" y="3276600"/>
            <a:ext cx="2743200" cy="1295400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Garage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2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07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West Baltimore Chronic Disease Profile and </a:t>
            </a:r>
            <a:br>
              <a:rPr lang="en-US" dirty="0" smtClean="0"/>
            </a:br>
            <a:r>
              <a:rPr lang="en-US" dirty="0" smtClean="0"/>
              <a:t>Acute Care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0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287" y="267443"/>
            <a:ext cx="6564313" cy="796585"/>
          </a:xfrm>
        </p:spPr>
        <p:txBody>
          <a:bodyPr/>
          <a:lstStyle/>
          <a:p>
            <a:r>
              <a:rPr lang="en-US" sz="2400" dirty="0" smtClean="0"/>
              <a:t>Targeted West Baltimore Patient Population  Requiring Care Delivery Transformation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39443160"/>
              </p:ext>
            </p:extLst>
          </p:nvPr>
        </p:nvGraphicFramePr>
        <p:xfrm>
          <a:off x="1243407" y="1600201"/>
          <a:ext cx="6387353" cy="502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562600" y="1906563"/>
            <a:ext cx="2712058" cy="1272808"/>
            <a:chOff x="5540187" y="1667435"/>
            <a:chExt cx="1209150" cy="1272808"/>
          </a:xfrm>
        </p:grpSpPr>
        <p:sp>
          <p:nvSpPr>
            <p:cNvPr id="5" name="Right Brace 4"/>
            <p:cNvSpPr/>
            <p:nvPr/>
          </p:nvSpPr>
          <p:spPr>
            <a:xfrm>
              <a:off x="5540187" y="1667435"/>
              <a:ext cx="194905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672" y="1770692"/>
              <a:ext cx="10296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b="1" dirty="0">
                  <a:latin typeface="+mn-lt"/>
                </a:rPr>
                <a:t>Most complex </a:t>
              </a:r>
            </a:p>
            <a:p>
              <a:pPr lvl="0"/>
              <a:r>
                <a:rPr lang="en-US" sz="1400" b="1" dirty="0">
                  <a:latin typeface="+mn-lt"/>
                </a:rPr>
                <a:t>p</a:t>
              </a:r>
              <a:r>
                <a:rPr lang="en-US" sz="1400" b="1" dirty="0" smtClean="0">
                  <a:latin typeface="+mn-lt"/>
                </a:rPr>
                <a:t>atients with high acute care utilization and behavioral health support needs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98593" y="3482622"/>
            <a:ext cx="2461820" cy="1272808"/>
            <a:chOff x="6485791" y="2881513"/>
            <a:chExt cx="1461522" cy="1272808"/>
          </a:xfrm>
        </p:grpSpPr>
        <p:sp>
          <p:nvSpPr>
            <p:cNvPr id="7" name="Right Brace 6"/>
            <p:cNvSpPr/>
            <p:nvPr/>
          </p:nvSpPr>
          <p:spPr>
            <a:xfrm>
              <a:off x="6485791" y="2881513"/>
              <a:ext cx="180121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5912" y="2984770"/>
              <a:ext cx="12814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>
                  <a:latin typeface="+mn-lt"/>
                </a:rPr>
                <a:t>Need more support clinically, more behavioral health needs </a:t>
              </a:r>
              <a:r>
                <a:rPr lang="en-US" sz="1400" dirty="0" smtClean="0">
                  <a:latin typeface="+mn-lt"/>
                </a:rPr>
                <a:t>to address, chronic conditions not under control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08085" y="4939605"/>
            <a:ext cx="1599256" cy="1203485"/>
            <a:chOff x="7401598" y="4124956"/>
            <a:chExt cx="1599256" cy="1203485"/>
          </a:xfrm>
        </p:grpSpPr>
        <p:sp>
          <p:nvSpPr>
            <p:cNvPr id="9" name="Right Brace 8"/>
            <p:cNvSpPr/>
            <p:nvPr/>
          </p:nvSpPr>
          <p:spPr>
            <a:xfrm>
              <a:off x="7401598" y="4306464"/>
              <a:ext cx="222928" cy="102197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4716" y="4124956"/>
              <a:ext cx="13261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 dirty="0" smtClean="0">
                  <a:latin typeface="+mn-lt"/>
                </a:rPr>
                <a:t>Less </a:t>
              </a:r>
              <a:r>
                <a:rPr lang="en-US" sz="1200" dirty="0">
                  <a:latin typeface="+mn-lt"/>
                </a:rPr>
                <a:t>medically complex, greater social services needs and access to care (mental health; medical)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7400" y="1865798"/>
            <a:ext cx="1881601" cy="553998"/>
            <a:chOff x="926890" y="3026936"/>
            <a:chExt cx="1881601" cy="553998"/>
          </a:xfrm>
        </p:grpSpPr>
        <p:sp>
          <p:nvSpPr>
            <p:cNvPr id="12" name="TextBox 11"/>
            <p:cNvSpPr txBox="1"/>
            <p:nvPr/>
          </p:nvSpPr>
          <p:spPr>
            <a:xfrm>
              <a:off x="926890" y="3026936"/>
              <a:ext cx="1417298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tIns="91440" bIns="91440" rtlCol="0" anchor="ctr">
              <a:spAutoFit/>
            </a:bodyPr>
            <a:lstStyle/>
            <a:p>
              <a:pPr algn="ctr"/>
              <a:r>
                <a:rPr lang="en-US" b="1" u="sng" dirty="0" smtClean="0"/>
                <a:t>Phase I</a:t>
              </a:r>
              <a:endParaRPr lang="en-US" sz="2000" b="1" u="sng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268164" y="3150524"/>
              <a:ext cx="540327" cy="3068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9057" y="3725229"/>
            <a:ext cx="1916992" cy="553998"/>
            <a:chOff x="738922" y="3026936"/>
            <a:chExt cx="2145592" cy="553998"/>
          </a:xfrm>
        </p:grpSpPr>
        <p:sp>
          <p:nvSpPr>
            <p:cNvPr id="20" name="TextBox 19"/>
            <p:cNvSpPr txBox="1"/>
            <p:nvPr/>
          </p:nvSpPr>
          <p:spPr>
            <a:xfrm>
              <a:off x="738922" y="3026936"/>
              <a:ext cx="1605266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tIns="91440" bIns="91440" rtlCol="0" anchor="ctr">
              <a:spAutoFit/>
            </a:bodyPr>
            <a:lstStyle/>
            <a:p>
              <a:pPr algn="ctr"/>
              <a:r>
                <a:rPr lang="en-US" b="1" u="sng" dirty="0" smtClean="0"/>
                <a:t>Phase II</a:t>
              </a:r>
              <a:endParaRPr lang="en-US" sz="2000" b="1" u="sng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344187" y="3150524"/>
              <a:ext cx="540327" cy="3068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8329748" y="6426926"/>
            <a:ext cx="655638" cy="365125"/>
          </a:xfrm>
        </p:spPr>
        <p:txBody>
          <a:bodyPr/>
          <a:lstStyle/>
          <a:p>
            <a:pPr>
              <a:defRPr/>
            </a:pPr>
            <a:fld id="{620222B1-3852-4094-8298-1D1A33356E81}" type="slidenum">
              <a:rPr lang="en-US" smtClean="0"/>
              <a:pPr>
                <a:defRPr/>
              </a:pPr>
              <a:t>3</a:t>
            </a:fld>
            <a:endParaRPr lang="en-US" alt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" y="1801505"/>
            <a:ext cx="0" cy="467549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6250" y="2486874"/>
            <a:ext cx="215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u="sng" dirty="0" smtClean="0"/>
              <a:t>Intervention</a:t>
            </a:r>
          </a:p>
          <a:p>
            <a:r>
              <a:rPr lang="en-US" sz="1400" dirty="0"/>
              <a:t>Intervention can reverse trend and improve health quality while reducing  costs. </a:t>
            </a:r>
          </a:p>
          <a:p>
            <a:pPr lvl="0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278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75068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u="sng" dirty="0" smtClean="0">
                <a:latin typeface="+mn-lt"/>
              </a:rPr>
              <a:t>West Baltimore and Maryland Statistics: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Many West Baltimore communities report &gt;50% of households living below the poverty level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Per capita income 34.9% less than the average across Baltimore and majority of household incomes at or below $25k/yr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Several neighborhoods report unemployment rates between 20 to nearly 60%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Average life expectancy in Baltimore City is 12 years shorter than in Maryland and 20 years shorter in several Baltimore neighborhoods adjacent to UMMC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Cardiovascular disease is three times higher than many other Maryland communities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S</a:t>
            </a:r>
            <a:r>
              <a:rPr lang="en-US" altLang="en-US" sz="1800" dirty="0" smtClean="0">
                <a:latin typeface="+mn-lt"/>
              </a:rPr>
              <a:t>taggering health disparities in diabetes, asthma, cancer, obesity, HIV, violence, hypertension, smoking and a host of other diseases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1" y="228600"/>
            <a:ext cx="6934200" cy="1219200"/>
          </a:xfrm>
          <a:prstGeom prst="rect">
            <a:avLst/>
          </a:prstGeom>
        </p:spPr>
        <p:txBody>
          <a:bodyPr/>
          <a:lstStyle/>
          <a:p>
            <a:pPr algn="ctr" defTabSz="457200" eaLnBrk="0" hangingPunct="0"/>
            <a:r>
              <a:rPr lang="en-US" sz="1600" b="1" i="1" dirty="0" smtClean="0">
                <a:latin typeface="+mn-lt"/>
              </a:rPr>
              <a:t>Rationale for Regional Centers of Clinical </a:t>
            </a:r>
            <a:br>
              <a:rPr lang="en-US" sz="1600" b="1" i="1" dirty="0" smtClean="0">
                <a:latin typeface="+mn-lt"/>
              </a:rPr>
            </a:br>
            <a:r>
              <a:rPr lang="en-US" sz="1600" b="1" i="1" dirty="0" smtClean="0">
                <a:latin typeface="+mn-lt"/>
              </a:rPr>
              <a:t>Excellence for West Baltimore and Maryland: </a:t>
            </a:r>
            <a:br>
              <a:rPr lang="en-US" sz="1600" b="1" i="1" dirty="0" smtClean="0">
                <a:latin typeface="+mn-lt"/>
              </a:rPr>
            </a:br>
            <a:r>
              <a:rPr lang="en-US" sz="1600" b="1" i="1" dirty="0" smtClean="0">
                <a:latin typeface="+mn-lt"/>
              </a:rPr>
              <a:t>Social and Clinical Determinants Contributing to Health of Community</a:t>
            </a:r>
            <a:endParaRPr lang="en-US" sz="1600" b="1" i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42811" y="6439989"/>
            <a:ext cx="655638" cy="365125"/>
          </a:xfrm>
        </p:spPr>
        <p:txBody>
          <a:bodyPr/>
          <a:lstStyle/>
          <a:p>
            <a:pPr>
              <a:defRPr/>
            </a:pPr>
            <a:fld id="{2C1F40C0-9722-4B68-B7C4-B1968EA2E5E0}" type="slidenum">
              <a:rPr 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471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Rationale for Regional Centers of Clinical </a:t>
            </a:r>
            <a:br>
              <a:rPr lang="en-US" sz="1600" b="1" dirty="0"/>
            </a:br>
            <a:r>
              <a:rPr lang="en-US" sz="1600" b="1" dirty="0"/>
              <a:t>Excellence for West Baltimore and Maryland: </a:t>
            </a:r>
            <a:br>
              <a:rPr lang="en-US" sz="1600" b="1" dirty="0"/>
            </a:br>
            <a:r>
              <a:rPr lang="en-US" sz="1600" b="1" dirty="0"/>
              <a:t>Social and Clinical Determinants Contributing to Health of Community</a:t>
            </a:r>
            <a:br>
              <a:rPr lang="en-US" sz="1600" b="1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Diabetes prevalence is 25-50% above the national average in West Baltimore and Maryland Counties.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Obesity in African American Adults is greater than 35% and is “off the charts” which is equivalently highest in the nation. 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Asthma deaths are 16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highest in the Nation.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Baltimore and Maryland are 5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highest for Intermittent Asthma Control.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Asthma is 60% higher is African Americans.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HIV/AIDS in DC/Baltimore/Maryland is highest in the Nation and majority of individuals are untreated.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Heart Failure/ Hypertension: Incidence of both are 40-50% higher in African Americans.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Inflammatory bowel disease has increased 15% since 2011.</a:t>
            </a: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Non-Alcoholic Fatty Liver Disease: Due to the high obesity rates it is projected that 60-70,000 individuals in Baltimore have or will develop this potentially fatal disease in the next 5 years.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Multidisciplinary and Interdisciplinary Ambulatory chronic disease management in a patient centered sub specialty home can reduce costs.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Last year the Department of Medicine treated 8.9% more patients in the Hospital with a reduction of 14.9% bed days.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Diabetes and Endocrinology Clinic volumes increased by ~ 10,000 (doubled number of patients cared for in Ambulatory Care) drastically reducing the number of patient admissions for Diabetes.  </a:t>
            </a:r>
          </a:p>
          <a:p>
            <a:pPr>
              <a:spcBef>
                <a:spcPct val="50000"/>
              </a:spcBef>
            </a:pPr>
            <a:r>
              <a:rPr lang="en-US" altLang="en-US" sz="1400" dirty="0"/>
              <a:t>Patient Care Quality metrics have improved, while length of stay, number of admissions and ED visits have decreased. 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0CE93-20F5-46F6-B0CE-7F1C43E4071F}" type="slidenum">
              <a:rPr lang="en-US" sz="1400" smtClean="0"/>
              <a:pPr>
                <a:defRPr/>
              </a:pPr>
              <a:t>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428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219200"/>
          </a:xfrm>
        </p:spPr>
        <p:txBody>
          <a:bodyPr/>
          <a:lstStyle/>
          <a:p>
            <a:pPr algn="ctr"/>
            <a:r>
              <a:rPr lang="en-US" altLang="en-US" sz="3200" b="1" dirty="0" smtClean="0"/>
              <a:t>Strategy</a:t>
            </a:r>
            <a:r>
              <a:rPr lang="en-US" altLang="en-US" sz="3200" dirty="0"/>
              <a:t>: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Bricks and Mortar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and </a:t>
            </a:r>
            <a:br>
              <a:rPr lang="en-US" altLang="en-US" sz="2400" dirty="0" smtClean="0"/>
            </a:br>
            <a:r>
              <a:rPr lang="en-US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Programmatic Enhancements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Construction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of an Outpatient Center will provide: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Much needed campus coordination of Ambulatory services for UMMC University and Midtown Campuses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 Midtown Campus upgrade to existing facilities to allow for expansion and replacement of obsolete structure(s)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Center(s) for Medicine and subspecialties in chronic diseases prevalent among the West Baltimore community and beyond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Modern facilities to enhance clinical competence and confidence of patients, providers, and employees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 cost effective venue for unregulated ambulatory surgery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An education and conference space for the community and providers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Programmatic strategies </a:t>
            </a:r>
            <a:r>
              <a:rPr lang="en-US" sz="1600" b="1" dirty="0"/>
              <a:t>will complement the new construction and will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Medicine subspecialty collaboration with primary care </a:t>
            </a:r>
            <a:r>
              <a:rPr lang="en-US" sz="1500" dirty="0" smtClean="0"/>
              <a:t>using a combination </a:t>
            </a:r>
            <a:r>
              <a:rPr lang="en-US" sz="1500" dirty="0"/>
              <a:t>of referral visit, consults, telemedicine, and community outreach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 </a:t>
            </a:r>
            <a:r>
              <a:rPr lang="en-US" sz="1500" dirty="0"/>
              <a:t>clinical support network of case management, social work, care coordinators, </a:t>
            </a:r>
            <a:r>
              <a:rPr lang="en-US" sz="1500" dirty="0" smtClean="0"/>
              <a:t>pharmacy, mental health providers </a:t>
            </a:r>
            <a:r>
              <a:rPr lang="en-US" sz="1500" dirty="0"/>
              <a:t>and others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 </a:t>
            </a:r>
            <a:r>
              <a:rPr lang="en-US" sz="1500" dirty="0"/>
              <a:t>transportation network to ensure access to </a:t>
            </a:r>
            <a:r>
              <a:rPr lang="en-US" sz="1500" dirty="0" smtClean="0"/>
              <a:t>the </a:t>
            </a:r>
            <a:r>
              <a:rPr lang="en-US" sz="1500" dirty="0"/>
              <a:t>new Outpatient Center’s chronic disease programs, primary care, and the patient’s home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Improved </a:t>
            </a:r>
            <a:r>
              <a:rPr lang="en-US" sz="1500" dirty="0"/>
              <a:t>metrics in Potentially Avoidable </a:t>
            </a:r>
            <a:r>
              <a:rPr lang="en-US" sz="1500" dirty="0" smtClean="0"/>
              <a:t>Utilization (PAU) </a:t>
            </a:r>
            <a:r>
              <a:rPr lang="en-US" sz="1500" dirty="0"/>
              <a:t>and health quality indicators to demonstrate </a:t>
            </a:r>
            <a:r>
              <a:rPr lang="en-US" sz="1500" dirty="0" smtClean="0"/>
              <a:t>a significant </a:t>
            </a:r>
            <a:r>
              <a:rPr lang="en-US" sz="1500" dirty="0"/>
              <a:t>impact on West Baltimore health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94915" y="6479178"/>
            <a:ext cx="655638" cy="304800"/>
          </a:xfrm>
        </p:spPr>
        <p:txBody>
          <a:bodyPr/>
          <a:lstStyle/>
          <a:p>
            <a:pPr>
              <a:defRPr/>
            </a:pPr>
            <a:fld id="{0E5C897E-78BF-45F7-85BA-9DE96379AC80}" type="slidenum">
              <a:rPr lang="en-US" sz="1400" smtClean="0"/>
              <a:pPr>
                <a:defRPr/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827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017195605"/>
              </p:ext>
            </p:extLst>
          </p:nvPr>
        </p:nvGraphicFramePr>
        <p:xfrm>
          <a:off x="762000" y="838200"/>
          <a:ext cx="79248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71800" y="381000"/>
            <a:ext cx="533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 Center – Timeline and Milestones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81948" y="6389915"/>
            <a:ext cx="2133600" cy="365125"/>
          </a:xfrm>
          <a:prstGeom prst="rect">
            <a:avLst/>
          </a:prstGeom>
        </p:spPr>
        <p:txBody>
          <a:bodyPr/>
          <a:lstStyle/>
          <a:p>
            <a:fld id="{9742CDD0-6AA6-45F1-87D5-A91E808703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9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67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044175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ternate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py Slid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43398</TotalTime>
  <Pages>0</Pages>
  <Words>729</Words>
  <Characters>0</Characters>
  <Application>Microsoft Office PowerPoint</Application>
  <PresentationFormat>On-screen Show (4:3)</PresentationFormat>
  <Lines>0</Lines>
  <Paragraphs>82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Main Title Slide</vt:lpstr>
      <vt:lpstr>Alternate Title Slide</vt:lpstr>
      <vt:lpstr>Copy Slide NO LOGO</vt:lpstr>
      <vt:lpstr>Outpatient Center</vt:lpstr>
      <vt:lpstr>West Baltimore Chronic Disease Profile and  Acute Care Utilization</vt:lpstr>
      <vt:lpstr>Targeted West Baltimore Patient Population  Requiring Care Delivery Transformation </vt:lpstr>
      <vt:lpstr>Slide 4</vt:lpstr>
      <vt:lpstr>Rationale for Regional Centers of Clinical  Excellence for West Baltimore and Maryland:  Social and Clinical Determinants Contributing to Health of Community </vt:lpstr>
      <vt:lpstr>Strategy:     Bricks and Mortar and  Programmatic Enhancements 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James Hersick</dc:creator>
  <cp:lastModifiedBy>wreed</cp:lastModifiedBy>
  <cp:revision>250</cp:revision>
  <cp:lastPrinted>2015-09-19T14:33:53Z</cp:lastPrinted>
  <dcterms:modified xsi:type="dcterms:W3CDTF">2016-05-12T16:13:14Z</dcterms:modified>
</cp:coreProperties>
</file>